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  <p:sldMasterId id="2147483665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BR R" panose="02020603020101020101" pitchFamily="18" charset="-127"/>
      <p:regular r:id="rId23"/>
    </p:embeddedFont>
    <p:embeddedFont>
      <p:font typeface="KOTRA HOPE" panose="020B0600000101010101" pitchFamily="34" charset="-127"/>
      <p:regular r:id="rId24"/>
    </p:embeddedFont>
    <p:embeddedFont>
      <p:font typeface="Malgun Gothic" panose="020B0503020000020004" pitchFamily="34" charset="-12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f2b63fbd1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10f2b63fbd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f2b63fbd1_1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f2b63fbd1_1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17a1150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17a115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f2b63fbd1_13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0f2b63fbd1_1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2b63fbd1_13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f2b63fbd1_1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f2b63fbd1_6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0f2b63fbd1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f17a1150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f17a1150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f2b63fbd1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0f2b63fbd1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f4b40686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f4b40686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f2b63fbd1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0f2b63fbd1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f2b63fbd1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0f2b63fbd1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2b63fbd1_6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0f2b63fbd1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f2b63fbd1_13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0f2b63fbd1_1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f17a115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f17a115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f17a115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f17a115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f2b63fbd1_13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f2b63fbd1_1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f2b63fbd1_13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0f2b63fbd1_1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0" y="91734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-1" y="2846153"/>
            <a:ext cx="914400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72" y="4646285"/>
            <a:ext cx="2270139" cy="48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151" y="4661415"/>
            <a:ext cx="983849" cy="48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3647698" y="1656736"/>
            <a:ext cx="149555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791694" y="1268263"/>
            <a:ext cx="7553889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  <a:defRPr sz="2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791694" y="1955144"/>
            <a:ext cx="7553888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  <a:defRPr sz="2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791694" y="2644529"/>
            <a:ext cx="7553888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  <a:defRPr sz="2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4"/>
          </p:nvPr>
        </p:nvSpPr>
        <p:spPr>
          <a:xfrm>
            <a:off x="791695" y="3331410"/>
            <a:ext cx="7553887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  <a:defRPr sz="21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798417" y="1268264"/>
            <a:ext cx="7547165" cy="53670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98417" y="1952715"/>
            <a:ext cx="7547165" cy="53670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98417" y="2649463"/>
            <a:ext cx="7547165" cy="53670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98417" y="3333915"/>
            <a:ext cx="7547165" cy="53670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종료">
  <p:cSld name="종료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2075460"/>
            <a:ext cx="9143999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0" i="0" u="none" strike="noStrike" cap="none" dirty="0">
                <a:solidFill>
                  <a:schemeClr val="dk1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  <a:sym typeface="Arial"/>
              </a:rPr>
              <a:t>Q &amp; A</a:t>
            </a:r>
            <a:endParaRPr sz="6000" b="0" i="0" u="none" strike="noStrike" cap="none" dirty="0">
              <a:solidFill>
                <a:schemeClr val="dk1"/>
              </a:solidFill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120" cy="57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308940" y="155810"/>
            <a:ext cx="8526120" cy="57162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56" cy="379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6467542" y="4809173"/>
            <a:ext cx="26764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ctrTitle"/>
          </p:nvPr>
        </p:nvSpPr>
        <p:spPr>
          <a:xfrm>
            <a:off x="0" y="91734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건강기능식품 판매자를 위한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성분 궁합 기반 제품 추천 AI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-38326" y="2846153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2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찰떡궁합 팀 </a:t>
            </a:r>
            <a:endParaRPr sz="2420"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20" b="1"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20" b="1" dirty="0">
                <a:solidFill>
                  <a:srgbClr val="2E75B5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권혁동</a:t>
            </a:r>
            <a:r>
              <a:rPr lang="ko" sz="202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, 심민주, 이민우</a:t>
            </a:r>
            <a:endParaRPr sz="2020"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" y="2645700"/>
            <a:ext cx="3191775" cy="10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3814550" y="864400"/>
            <a:ext cx="5266500" cy="3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latin typeface="BR R" panose="02020603020101020101" pitchFamily="18" charset="-127"/>
                <a:ea typeface="BR R" panose="02020603020101020101" pitchFamily="18" charset="-127"/>
              </a:rPr>
              <a:t>AI 소스코드</a:t>
            </a:r>
            <a:endParaRPr sz="180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R R" panose="02020603020101020101" pitchFamily="18" charset="-127"/>
                <a:ea typeface="BR R" panose="02020603020101020101" pitchFamily="18" charset="-127"/>
              </a:rPr>
              <a:t>1. CSV 파일 로드 </a:t>
            </a:r>
            <a:endParaRPr sz="180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R R" panose="02020603020101020101" pitchFamily="18" charset="-127"/>
                <a:ea typeface="BR R" panose="02020603020101020101" pitchFamily="18" charset="-127"/>
              </a:rPr>
              <a:t>2. 학습/검증/시험 세트로 데이터 분리</a:t>
            </a:r>
            <a:endParaRPr sz="180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R R" panose="02020603020101020101" pitchFamily="18" charset="-127"/>
                <a:ea typeface="BR R" panose="02020603020101020101" pitchFamily="18" charset="-127"/>
              </a:rPr>
              <a:t>3. 모델 설계</a:t>
            </a:r>
            <a:endParaRPr sz="180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R R" panose="02020603020101020101" pitchFamily="18" charset="-127"/>
                <a:ea typeface="BR R" panose="02020603020101020101" pitchFamily="18" charset="-127"/>
              </a:rPr>
              <a:t>	3-layer, 256-kernel, relu, softmax, adam</a:t>
            </a:r>
            <a:endParaRPr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" y="1169200"/>
            <a:ext cx="3975150" cy="1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84950" y="1147900"/>
            <a:ext cx="307200" cy="400200"/>
            <a:chOff x="9294650" y="1717750"/>
            <a:chExt cx="307200" cy="400200"/>
          </a:xfrm>
        </p:grpSpPr>
        <p:sp>
          <p:nvSpPr>
            <p:cNvPr id="209" name="Google Shape;209;p28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10" name="Google Shape;210;p28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BR R" panose="02020603020101020101" pitchFamily="18" charset="-127"/>
                  <a:ea typeface="BR R" panose="02020603020101020101" pitchFamily="18" charset="-127"/>
                </a:rPr>
                <a:t>1</a:t>
              </a:r>
              <a:endParaRPr dirty="0"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211" name="Google Shape;211;p28"/>
          <p:cNvGrpSpPr/>
          <p:nvPr/>
        </p:nvGrpSpPr>
        <p:grpSpPr>
          <a:xfrm>
            <a:off x="84950" y="2671900"/>
            <a:ext cx="307200" cy="400200"/>
            <a:chOff x="9294650" y="1717750"/>
            <a:chExt cx="307200" cy="400200"/>
          </a:xfrm>
        </p:grpSpPr>
        <p:sp>
          <p:nvSpPr>
            <p:cNvPr id="212" name="Google Shape;212;p28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13" name="Google Shape;213;p28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2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42951"/>
            <a:ext cx="5783274" cy="18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8"/>
          <p:cNvGrpSpPr/>
          <p:nvPr/>
        </p:nvGrpSpPr>
        <p:grpSpPr>
          <a:xfrm>
            <a:off x="84950" y="3342950"/>
            <a:ext cx="307200" cy="400200"/>
            <a:chOff x="9294650" y="1717750"/>
            <a:chExt cx="307200" cy="400200"/>
          </a:xfrm>
        </p:grpSpPr>
        <p:sp>
          <p:nvSpPr>
            <p:cNvPr id="216" name="Google Shape;216;p28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3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l="10449" t="24952" r="10741" b="42796"/>
          <a:stretch/>
        </p:blipFill>
        <p:spPr>
          <a:xfrm>
            <a:off x="116900" y="2134130"/>
            <a:ext cx="7206176" cy="13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308375" y="864401"/>
            <a:ext cx="8527200" cy="427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모델 활용 프로그램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완성한 인공지능 모델을 탑재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모델이 현재 입력받은 식물과 궁합이 좋은 성분을 도출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도출 된 성분을 가진 식물 목록을 보여주는 프로그램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프로그램 소스코드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1. 식물 성분 데이터 세트 저장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2. UI 생성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3. 인공지능 모델의 predict 및  추론 결과를 기반으로 제품(식물) 추천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619" y="0"/>
            <a:ext cx="3335375" cy="21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625" y="1132275"/>
            <a:ext cx="3335375" cy="2031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9"/>
          <p:cNvGrpSpPr/>
          <p:nvPr/>
        </p:nvGrpSpPr>
        <p:grpSpPr>
          <a:xfrm>
            <a:off x="5884825" y="0"/>
            <a:ext cx="307200" cy="400200"/>
            <a:chOff x="9294650" y="1717750"/>
            <a:chExt cx="307200" cy="400200"/>
          </a:xfrm>
        </p:grpSpPr>
        <p:sp>
          <p:nvSpPr>
            <p:cNvPr id="228" name="Google Shape;228;p29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29" name="Google Shape;229;p29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1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230" name="Google Shape;230;p29"/>
          <p:cNvGrpSpPr/>
          <p:nvPr/>
        </p:nvGrpSpPr>
        <p:grpSpPr>
          <a:xfrm>
            <a:off x="5884825" y="1122050"/>
            <a:ext cx="307200" cy="400200"/>
            <a:chOff x="9294650" y="1717750"/>
            <a:chExt cx="307200" cy="400200"/>
          </a:xfrm>
        </p:grpSpPr>
        <p:sp>
          <p:nvSpPr>
            <p:cNvPr id="231" name="Google Shape;231;p29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2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625" y="1939543"/>
            <a:ext cx="3335374" cy="320395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5808625" y="2571750"/>
            <a:ext cx="3027000" cy="34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29"/>
          <p:cNvGrpSpPr/>
          <p:nvPr/>
        </p:nvGrpSpPr>
        <p:grpSpPr>
          <a:xfrm>
            <a:off x="5884825" y="1917000"/>
            <a:ext cx="307200" cy="400200"/>
            <a:chOff x="9294650" y="1717750"/>
            <a:chExt cx="307200" cy="400200"/>
          </a:xfrm>
        </p:grpSpPr>
        <p:sp>
          <p:nvSpPr>
            <p:cNvPr id="236" name="Google Shape;236;p29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37" name="Google Shape;237;p29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3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시연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2" name="찰떡궁합_시연" descr="찰떡궁합_시연">
            <a:hlinkClick r:id="" action="ppaction://media"/>
            <a:extLst>
              <a:ext uri="{FF2B5EF4-FFF2-40B4-BE49-F238E27FC236}">
                <a16:creationId xmlns:a16="http://schemas.microsoft.com/office/drawing/2014/main" id="{F1A23B78-53E8-2544-A074-22FA0AECB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717" y="803745"/>
            <a:ext cx="7644445" cy="43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시연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프로그램 동작 시연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1. 학습한 모델 추출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2. 추출한 모델을 프로그램에 탑재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3. 궁합을 알아보고자 하는 식물의 데이터 로드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4. 궁합이 어울리는 성분이 함유된 식물 제시  → 실제 활용에서는 광고하고자 하는 제품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l="13755" t="29438" r="34727" b="32254"/>
          <a:stretch/>
        </p:blipFill>
        <p:spPr>
          <a:xfrm>
            <a:off x="1708750" y="3253950"/>
            <a:ext cx="3273951" cy="13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50" y="2899044"/>
            <a:ext cx="3751486" cy="1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75" y="3852831"/>
            <a:ext cx="1290382" cy="1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75" y="4698069"/>
            <a:ext cx="886468" cy="1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7">
            <a:alphaModFix/>
          </a:blip>
          <a:srcRect l="10832" t="27396" r="34153" b="29384"/>
          <a:stretch/>
        </p:blipFill>
        <p:spPr>
          <a:xfrm>
            <a:off x="5404540" y="3260163"/>
            <a:ext cx="3625026" cy="136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1"/>
          <p:cNvCxnSpPr/>
          <p:nvPr/>
        </p:nvCxnSpPr>
        <p:spPr>
          <a:xfrm>
            <a:off x="619875" y="3214723"/>
            <a:ext cx="0" cy="504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31"/>
          <p:cNvCxnSpPr/>
          <p:nvPr/>
        </p:nvCxnSpPr>
        <p:spPr>
          <a:xfrm>
            <a:off x="1549700" y="3948025"/>
            <a:ext cx="2014800" cy="33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1"/>
          <p:cNvCxnSpPr/>
          <p:nvPr/>
        </p:nvCxnSpPr>
        <p:spPr>
          <a:xfrm rot="10800000" flipH="1">
            <a:off x="1143825" y="4545575"/>
            <a:ext cx="3372600" cy="25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1"/>
          <p:cNvCxnSpPr>
            <a:stCxn id="251" idx="3"/>
            <a:endCxn id="255" idx="1"/>
          </p:cNvCxnSpPr>
          <p:nvPr/>
        </p:nvCxnSpPr>
        <p:spPr>
          <a:xfrm>
            <a:off x="4982701" y="3943387"/>
            <a:ext cx="421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83075" y="3266388"/>
            <a:ext cx="307200" cy="400200"/>
            <a:chOff x="9294650" y="1717750"/>
            <a:chExt cx="307200" cy="400200"/>
          </a:xfrm>
        </p:grpSpPr>
        <p:sp>
          <p:nvSpPr>
            <p:cNvPr id="261" name="Google Shape;261;p31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62" name="Google Shape;262;p31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BR R" panose="02020603020101020101" pitchFamily="18" charset="-127"/>
                  <a:ea typeface="BR R" panose="02020603020101020101" pitchFamily="18" charset="-127"/>
                </a:rPr>
                <a:t>1</a:t>
              </a:r>
              <a:endParaRPr dirty="0"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263" name="Google Shape;263;p31"/>
          <p:cNvGrpSpPr/>
          <p:nvPr/>
        </p:nvGrpSpPr>
        <p:grpSpPr>
          <a:xfrm>
            <a:off x="1410850" y="3932946"/>
            <a:ext cx="307200" cy="400200"/>
            <a:chOff x="9294650" y="1717750"/>
            <a:chExt cx="307200" cy="400200"/>
          </a:xfrm>
        </p:grpSpPr>
        <p:sp>
          <p:nvSpPr>
            <p:cNvPr id="264" name="Google Shape;264;p31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2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266" name="Google Shape;266;p31"/>
          <p:cNvGrpSpPr/>
          <p:nvPr/>
        </p:nvGrpSpPr>
        <p:grpSpPr>
          <a:xfrm>
            <a:off x="1410850" y="4743288"/>
            <a:ext cx="307200" cy="400200"/>
            <a:chOff x="9294650" y="1717750"/>
            <a:chExt cx="307200" cy="400200"/>
          </a:xfrm>
        </p:grpSpPr>
        <p:sp>
          <p:nvSpPr>
            <p:cNvPr id="267" name="Google Shape;267;p31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68" name="Google Shape;268;p31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3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269" name="Google Shape;269;p31"/>
          <p:cNvGrpSpPr/>
          <p:nvPr/>
        </p:nvGrpSpPr>
        <p:grpSpPr>
          <a:xfrm>
            <a:off x="5030913" y="4002763"/>
            <a:ext cx="307200" cy="400200"/>
            <a:chOff x="9294650" y="1717750"/>
            <a:chExt cx="307200" cy="400200"/>
          </a:xfrm>
        </p:grpSpPr>
        <p:sp>
          <p:nvSpPr>
            <p:cNvPr id="270" name="Google Shape;270;p31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4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기대효과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33650" y="733225"/>
            <a:ext cx="891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인공지능 모델이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자생식물의 성분을 기반으로 하여 소비자가 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구매하려는 제품과 </a:t>
            </a: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좋은 시너지를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일으킬 수 있는 </a:t>
            </a: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다른 제품을 추천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-32087" y="2068185"/>
            <a:ext cx="399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소비자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가 구매하려고 하는 제품의 성분을 기반으로 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</a:rPr>
              <a:t>궁합이 잘 맞는 성분을 추천해주어</a:t>
            </a: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</a:rPr>
              <a:t> 소비자의</a:t>
            </a: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구매 욕구 상승</a:t>
            </a:r>
            <a:endParaRPr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2332500" y="2549900"/>
            <a:ext cx="44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소비자의 제품 구매 </a:t>
            </a:r>
            <a:r>
              <a:rPr lang="ko" sz="12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만족도 증가</a:t>
            </a:r>
            <a:endParaRPr sz="12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→</a:t>
            </a:r>
            <a:r>
              <a:rPr lang="ko" sz="120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" sz="1200" b="1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반복 구매를 유도할 수 있는 기반</a:t>
            </a:r>
            <a:endParaRPr sz="1200" b="1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24" y="1294398"/>
            <a:ext cx="831281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1761588" y="4538425"/>
            <a:ext cx="599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모델을 탑재할 수 있는 다양한 환경에 적용 가능</a:t>
            </a:r>
            <a:endParaRPr sz="200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992" y="3286789"/>
            <a:ext cx="670815" cy="67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416" y="3268629"/>
            <a:ext cx="670815" cy="67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775" y="3286798"/>
            <a:ext cx="670815" cy="67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4626" y="3286804"/>
            <a:ext cx="707137" cy="70712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673520" y="3975757"/>
            <a:ext cx="123048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온라인 쇼핑몰</a:t>
            </a:r>
            <a:endParaRPr sz="12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3065060" y="3975757"/>
            <a:ext cx="120655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오프라인 매장</a:t>
            </a:r>
            <a:endParaRPr sz="12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432672" y="3975757"/>
            <a:ext cx="90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판촉물</a:t>
            </a:r>
            <a:endParaRPr sz="12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7404683" y="3993932"/>
            <a:ext cx="90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키오스크</a:t>
            </a:r>
            <a:endParaRPr sz="12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3783396" y="4010190"/>
            <a:ext cx="280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1"/>
              </a:solidFill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440900" y="3112575"/>
            <a:ext cx="8099400" cy="141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5346346" y="2068185"/>
            <a:ext cx="399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판매자</a:t>
            </a:r>
            <a:r>
              <a:rPr lang="ko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는 소비자에게 다양한 제품군을 </a:t>
            </a:r>
            <a:endParaRPr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보다 쉽게 노출할 수 있기에 </a:t>
            </a:r>
            <a:endParaRPr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판촉을 통한 </a:t>
            </a:r>
            <a:r>
              <a:rPr lang="ko" b="1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판매 수익 상승</a:t>
            </a:r>
            <a:endParaRPr b="1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7584" y="1302835"/>
            <a:ext cx="814426" cy="8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결론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찰떡궁합 팀의 </a:t>
            </a:r>
            <a:r>
              <a:rPr lang="ko" sz="2400" b="1" dirty="0">
                <a:solidFill>
                  <a:srgbClr val="0000FF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찰떡궁합 AI</a:t>
            </a:r>
            <a:endParaRPr lang="en-US" altLang="ko" sz="2400" b="1" dirty="0">
              <a:solidFill>
                <a:srgbClr val="0000FF"/>
              </a:solidFill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45720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재료의 성분 데이터를 분석하여 </a:t>
            </a:r>
            <a:r>
              <a:rPr lang="ko" sz="2400" b="1" dirty="0">
                <a:solidFill>
                  <a:srgbClr val="0000FF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최고의 궁합 성분</a:t>
            </a: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을 도출</a:t>
            </a:r>
            <a:endParaRPr sz="2400"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45720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소비자에게 </a:t>
            </a:r>
            <a:r>
              <a:rPr lang="ko" sz="2400" b="1" dirty="0">
                <a:solidFill>
                  <a:srgbClr val="0000FF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궁합이 맞는 제품</a:t>
            </a: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추가 구매 유도</a:t>
            </a:r>
            <a:endParaRPr sz="2400"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  <a:p>
            <a:pPr marL="45720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2400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판매자의 판촉을 도와주는 </a:t>
            </a:r>
            <a:r>
              <a:rPr lang="ko" sz="2400" b="1" dirty="0">
                <a:solidFill>
                  <a:srgbClr val="0000FF"/>
                </a:solidFill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찰떡궁합 AI</a:t>
            </a:r>
            <a:endParaRPr sz="2400" b="1" dirty="0">
              <a:solidFill>
                <a:srgbClr val="0000FF"/>
              </a:solidFill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0" y="3429175"/>
            <a:ext cx="845400" cy="8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900" y="1138300"/>
            <a:ext cx="845400" cy="8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6947550" y="4593100"/>
            <a:ext cx="15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</a:rPr>
              <a:t>성분 제품추천 효능 궁합 판촉 </a:t>
            </a:r>
            <a:endParaRPr sz="60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1"/>
          </p:nvPr>
        </p:nvSpPr>
        <p:spPr>
          <a:xfrm>
            <a:off x="-1" y="2846153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20">
                <a:solidFill>
                  <a:schemeClr val="dk1"/>
                </a:solidFill>
              </a:rPr>
              <a:t>찰떡궁합 팀 </a:t>
            </a:r>
            <a:endParaRPr sz="242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20" b="1">
                <a:solidFill>
                  <a:srgbClr val="2E75B5"/>
                </a:solidFill>
              </a:rPr>
              <a:t>권혁동</a:t>
            </a:r>
            <a:r>
              <a:rPr lang="ko" sz="2020">
                <a:solidFill>
                  <a:schemeClr val="dk1"/>
                </a:solidFill>
              </a:rPr>
              <a:t>, 심민주, 이민우</a:t>
            </a:r>
            <a:endParaRPr sz="2020">
              <a:solidFill>
                <a:schemeClr val="dk1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ctrTitle"/>
          </p:nvPr>
        </p:nvSpPr>
        <p:spPr>
          <a:xfrm>
            <a:off x="0" y="91734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4500"/>
              <a:t>건강 기능 식품 판매자를 위한</a:t>
            </a:r>
            <a:endParaRPr sz="4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4500"/>
              <a:t> 성분 효능 궁합 기반의 제품 추천 </a:t>
            </a:r>
            <a:endParaRPr sz="4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50" y="435900"/>
            <a:ext cx="2132575" cy="2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327" y="306345"/>
            <a:ext cx="1790274" cy="1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033" y="510175"/>
            <a:ext cx="1880395" cy="18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300" y="2571748"/>
            <a:ext cx="4076051" cy="19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1555" y="2642769"/>
            <a:ext cx="1790275" cy="182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651" y="2846150"/>
            <a:ext cx="1790276" cy="170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791694" y="1268263"/>
            <a:ext cx="7553889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</a:pPr>
            <a:r>
              <a:rPr lang="ko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찰떡궁합 AI</a:t>
            </a:r>
            <a:endParaRPr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2"/>
          </p:nvPr>
        </p:nvSpPr>
        <p:spPr>
          <a:xfrm>
            <a:off x="791694" y="1955144"/>
            <a:ext cx="7553888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</a:pPr>
            <a:r>
              <a:rPr lang="ko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 원리 </a:t>
            </a:r>
            <a:endParaRPr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3"/>
          </p:nvPr>
        </p:nvSpPr>
        <p:spPr>
          <a:xfrm>
            <a:off x="791694" y="2644529"/>
            <a:ext cx="7553888" cy="5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</a:pPr>
            <a:r>
              <a:rPr lang="ko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시연 </a:t>
            </a:r>
            <a:endParaRPr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4"/>
          </p:nvPr>
        </p:nvSpPr>
        <p:spPr>
          <a:xfrm>
            <a:off x="791695" y="3331410"/>
            <a:ext cx="75540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None/>
            </a:pPr>
            <a:r>
              <a:rPr lang="ko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기대효과 </a:t>
            </a:r>
            <a:endParaRPr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찰떡궁합 AI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308400" y="797300"/>
            <a:ext cx="8527200" cy="4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기존 카테고리 기반 추천 서비스 시스템 탈피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기존 서비스는 </a:t>
            </a: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카테고리 및 관심사에 기반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하여 추천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e.g. 소비자가 A사의 홍삼 구매 시 B사의 홍삼 제품 추천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기존 서비스에 의해 추천된 제품이 건강에 도움이 된다는 확실한 근거 부족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Malgun Gothic"/>
              <a:buChar char="●"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성분 기반 제품 추천 서비스 제공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한 가지 카테고리에 국한되지 않음</a:t>
            </a:r>
            <a:endParaRPr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여러 가지 유형의 제품 추천 가능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dirty="0">
                <a:solidFill>
                  <a:srgbClr val="000000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폭 넓은 </a:t>
            </a: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제품의 노출로 판매자의 제품 판매 기회</a:t>
            </a:r>
            <a:r>
              <a:rPr lang="ko" dirty="0">
                <a:solidFill>
                  <a:srgbClr val="000000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증대</a:t>
            </a:r>
            <a:endParaRPr dirty="0">
              <a:solidFill>
                <a:srgbClr val="000000"/>
              </a:solidFill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식품 영양학에서 궁합이 좋은 성분임을 증명된 논문을 사용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확실한 근거를 가진 자료를 통해 학습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소비자에게 현실적인 도움</a:t>
            </a: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을 줄 수 있음</a:t>
            </a: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찰떡궁합 AI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92" y="2944270"/>
            <a:ext cx="515237" cy="44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31" y="3529996"/>
            <a:ext cx="663780" cy="6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265" y="3740192"/>
            <a:ext cx="263544" cy="23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466" y="3052376"/>
            <a:ext cx="340828" cy="2935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572000" y="3388100"/>
            <a:ext cx="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한라봉</a:t>
            </a:r>
            <a:endParaRPr sz="9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(비타민 C)</a:t>
            </a:r>
            <a:endParaRPr sz="9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675900" y="3388110"/>
            <a:ext cx="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토마토</a:t>
            </a:r>
            <a:endParaRPr sz="9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(철분)</a:t>
            </a:r>
            <a:endParaRPr sz="900" b="1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2385868" y="4188041"/>
            <a:ext cx="169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Malgun Gothic"/>
                <a:ea typeface="Malgun Gothic"/>
                <a:cs typeface="Malgun Gothic"/>
                <a:sym typeface="Malgun Gothic"/>
              </a:rPr>
              <a:t>체내 흡수 향상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972" y="3977839"/>
            <a:ext cx="588969" cy="5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503" y="4084744"/>
            <a:ext cx="340828" cy="29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8883" y="4007893"/>
            <a:ext cx="519224" cy="44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96586" y="4456580"/>
            <a:ext cx="10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고사리 </a:t>
            </a:r>
            <a:br>
              <a:rPr lang="ko"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</a:br>
            <a:r>
              <a:rPr lang="ko"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(비타민 B1)</a:t>
            </a:r>
            <a:endParaRPr sz="9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1650017" y="4456555"/>
            <a:ext cx="86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마늘</a:t>
            </a:r>
            <a:endParaRPr sz="9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(알리신)</a:t>
            </a:r>
            <a:endParaRPr sz="900" b="1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6675" y="3758795"/>
            <a:ext cx="222279" cy="20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5142" y="2944270"/>
            <a:ext cx="515246" cy="509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5877604" y="1190347"/>
            <a:ext cx="3191502" cy="1041573"/>
            <a:chOff x="5947893" y="1190352"/>
            <a:chExt cx="3274007" cy="1041573"/>
          </a:xfrm>
        </p:grpSpPr>
        <p:pic>
          <p:nvPicPr>
            <p:cNvPr id="122" name="Google Shape;122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59889" y="1317596"/>
              <a:ext cx="604576" cy="52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15126" y="1190354"/>
              <a:ext cx="761851" cy="657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31140" y="1511825"/>
              <a:ext cx="269464" cy="202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14586" y="1550415"/>
              <a:ext cx="208362" cy="16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03076" y="1563253"/>
              <a:ext cx="175737" cy="138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2"/>
            <p:cNvSpPr txBox="1"/>
            <p:nvPr/>
          </p:nvSpPr>
          <p:spPr>
            <a:xfrm>
              <a:off x="5947893" y="1839727"/>
              <a:ext cx="82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128" name="Google Shape;128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80967" y="1190352"/>
              <a:ext cx="822978" cy="710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2"/>
            <p:cNvSpPr txBox="1"/>
            <p:nvPr/>
          </p:nvSpPr>
          <p:spPr>
            <a:xfrm>
              <a:off x="6028200" y="1908825"/>
              <a:ext cx="93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BR R" panose="02020603020101020101" pitchFamily="18" charset="-127"/>
                  <a:ea typeface="BR R" panose="02020603020101020101" pitchFamily="18" charset="-127"/>
                  <a:cs typeface="Malgun Gothic"/>
                  <a:sym typeface="Malgun Gothic"/>
                </a:rPr>
                <a:t>성분 데이터</a:t>
              </a:r>
              <a:endParaRPr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22"/>
            <p:cNvSpPr txBox="1"/>
            <p:nvPr/>
          </p:nvSpPr>
          <p:spPr>
            <a:xfrm>
              <a:off x="7220049" y="1908817"/>
              <a:ext cx="684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BR R" panose="02020603020101020101" pitchFamily="18" charset="-127"/>
                  <a:ea typeface="BR R" panose="02020603020101020101" pitchFamily="18" charset="-127"/>
                  <a:cs typeface="Malgun Gothic"/>
                  <a:sym typeface="Malgun Gothic"/>
                </a:rPr>
                <a:t>인공지능</a:t>
              </a:r>
              <a:endParaRPr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22"/>
            <p:cNvSpPr txBox="1"/>
            <p:nvPr/>
          </p:nvSpPr>
          <p:spPr>
            <a:xfrm>
              <a:off x="8160500" y="1908825"/>
              <a:ext cx="106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BR R" panose="02020603020101020101" pitchFamily="18" charset="-127"/>
                  <a:ea typeface="BR R" panose="02020603020101020101" pitchFamily="18" charset="-127"/>
                  <a:cs typeface="Malgun Gothic"/>
                  <a:sym typeface="Malgun Gothic"/>
                </a:rPr>
                <a:t>최고 궁합 성분 </a:t>
              </a:r>
              <a:endParaRPr sz="900" b="1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32" name="Google Shape;132;p22"/>
          <p:cNvGrpSpPr/>
          <p:nvPr/>
        </p:nvGrpSpPr>
        <p:grpSpPr>
          <a:xfrm>
            <a:off x="4867155" y="2376149"/>
            <a:ext cx="4010444" cy="2715602"/>
            <a:chOff x="4897125" y="1130700"/>
            <a:chExt cx="3549694" cy="2199402"/>
          </a:xfrm>
        </p:grpSpPr>
        <p:pic>
          <p:nvPicPr>
            <p:cNvPr id="133" name="Google Shape;133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897125" y="1130700"/>
              <a:ext cx="1299235" cy="168387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4" name="Google Shape;134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519217" y="1646232"/>
              <a:ext cx="1337807" cy="168387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5" name="Google Shape;135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625134" y="1141900"/>
              <a:ext cx="1264536" cy="166146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6" name="Google Shape;136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182284" y="1507003"/>
              <a:ext cx="1264535" cy="16838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8" name="Google Shape;105;p22">
            <a:extLst>
              <a:ext uri="{FF2B5EF4-FFF2-40B4-BE49-F238E27FC236}">
                <a16:creationId xmlns:a16="http://schemas.microsoft.com/office/drawing/2014/main" id="{80A01B8A-8DA7-1447-B68D-299F89101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8347" y="840206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인공지능을 활용하여 시너지를 일으킬 수 있는 성분 파악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e.g. 비타민 C + 철분 / 비타민 B1 + 알리신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궁합을 연결하기 위해 식품영양학 논문에서 근거를 발췌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성분을 기반으로 한 제품 추천 인공지능 모델 구상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소비자가 구매하려는 제품과 좋은 시너지를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Malgun Gothic"/>
                <a:sym typeface="Malgun Gothic"/>
              </a:rPr>
              <a:t> 일으킬 수 있는 다른 제품 추천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750" y="826729"/>
            <a:ext cx="3215375" cy="42749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75" y="3732689"/>
            <a:ext cx="4359500" cy="13838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08397" y="876006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배포된 학습 데이터에서 </a:t>
            </a:r>
            <a:r>
              <a:rPr lang="ko" sz="18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성분 데이터만 분리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분리한 데이터를 </a:t>
            </a:r>
            <a:r>
              <a:rPr lang="ko" sz="18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1, 2, 3차</a:t>
            </a: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에 걸쳐서 </a:t>
            </a:r>
            <a:r>
              <a:rPr lang="ko" sz="18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가공</a:t>
            </a:r>
            <a:endParaRPr sz="1800"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고순도의 데이터를 사용하여 정확도를 올리기 위함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각각의 데이터를 사용해서 모델 학습 진행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75" y="2421629"/>
            <a:ext cx="4359500" cy="129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grpSp>
        <p:nvGrpSpPr>
          <p:cNvPr id="152" name="Google Shape;152;p24"/>
          <p:cNvGrpSpPr/>
          <p:nvPr/>
        </p:nvGrpSpPr>
        <p:grpSpPr>
          <a:xfrm>
            <a:off x="84953" y="2517558"/>
            <a:ext cx="7009354" cy="1168840"/>
            <a:chOff x="76175" y="3295300"/>
            <a:chExt cx="8534463" cy="1549775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3">
              <a:alphaModFix/>
            </a:blip>
            <a:srcRect t="34785" b="8999"/>
            <a:stretch/>
          </p:blipFill>
          <p:spPr>
            <a:xfrm>
              <a:off x="76175" y="3295300"/>
              <a:ext cx="8526100" cy="154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4"/>
            <p:cNvSpPr/>
            <p:nvPr/>
          </p:nvSpPr>
          <p:spPr>
            <a:xfrm>
              <a:off x="659238" y="3349913"/>
              <a:ext cx="2596800" cy="172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84638" y="4056388"/>
              <a:ext cx="8526000" cy="640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5" y="3650250"/>
            <a:ext cx="6630225" cy="14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0800" y="3365201"/>
            <a:ext cx="1131575" cy="170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4"/>
          <p:cNvGrpSpPr/>
          <p:nvPr/>
        </p:nvGrpSpPr>
        <p:grpSpPr>
          <a:xfrm>
            <a:off x="156875" y="2560900"/>
            <a:ext cx="307200" cy="400200"/>
            <a:chOff x="9294650" y="1717750"/>
            <a:chExt cx="307200" cy="400200"/>
          </a:xfrm>
        </p:grpSpPr>
        <p:sp>
          <p:nvSpPr>
            <p:cNvPr id="159" name="Google Shape;159;p24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160" name="Google Shape;160;p24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BR R" panose="02020603020101020101" pitchFamily="18" charset="-127"/>
                  <a:ea typeface="BR R" panose="02020603020101020101" pitchFamily="18" charset="-127"/>
                </a:rPr>
                <a:t>1</a:t>
              </a:r>
              <a:endParaRPr dirty="0"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161" name="Google Shape;161;p24"/>
          <p:cNvGrpSpPr/>
          <p:nvPr/>
        </p:nvGrpSpPr>
        <p:grpSpPr>
          <a:xfrm>
            <a:off x="156875" y="4148647"/>
            <a:ext cx="307200" cy="400200"/>
            <a:chOff x="9294650" y="1717750"/>
            <a:chExt cx="307200" cy="400200"/>
          </a:xfrm>
        </p:grpSpPr>
        <p:sp>
          <p:nvSpPr>
            <p:cNvPr id="162" name="Google Shape;162;p24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163" name="Google Shape;163;p24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2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grpSp>
        <p:nvGrpSpPr>
          <p:cNvPr id="164" name="Google Shape;164;p24"/>
          <p:cNvGrpSpPr/>
          <p:nvPr/>
        </p:nvGrpSpPr>
        <p:grpSpPr>
          <a:xfrm>
            <a:off x="7447663" y="3365200"/>
            <a:ext cx="307200" cy="400200"/>
            <a:chOff x="9294650" y="1717750"/>
            <a:chExt cx="307200" cy="400200"/>
          </a:xfrm>
        </p:grpSpPr>
        <p:sp>
          <p:nvSpPr>
            <p:cNvPr id="165" name="Google Shape;165;p24"/>
            <p:cNvSpPr/>
            <p:nvPr/>
          </p:nvSpPr>
          <p:spPr>
            <a:xfrm>
              <a:off x="9294650" y="1764250"/>
              <a:ext cx="307200" cy="307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  <p:sp>
          <p:nvSpPr>
            <p:cNvPr id="166" name="Google Shape;166;p24"/>
            <p:cNvSpPr txBox="1"/>
            <p:nvPr/>
          </p:nvSpPr>
          <p:spPr>
            <a:xfrm>
              <a:off x="9307850" y="1717750"/>
              <a:ext cx="28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BR R" panose="02020603020101020101" pitchFamily="18" charset="-127"/>
                  <a:ea typeface="BR R" panose="02020603020101020101" pitchFamily="18" charset="-127"/>
                </a:rPr>
                <a:t>3</a:t>
              </a:r>
              <a:endParaRPr>
                <a:latin typeface="BR R" panose="02020603020101020101" pitchFamily="18" charset="-127"/>
                <a:ea typeface="BR R" panose="02020603020101020101" pitchFamily="18" charset="-127"/>
              </a:endParaRPr>
            </a:p>
          </p:txBody>
        </p:sp>
      </p:grp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1차 가공 데이터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1-1. 배포 데이터에서 성분과 성분양 확보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1-2. 각 식물 데이터가 보유한 성분들을 취합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2. 취합한 성분 중 중복, 공백 컬럼을 제거하여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클래스 정의</a:t>
            </a: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(89종)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3. 성분 리스트 중,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dominant한 성분을 레이블로 사용</a:t>
            </a: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(10종)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1차 가공 데이터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학습은 가능하나,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정확도가 너무 낮다!</a:t>
            </a:r>
            <a:endParaRPr sz="1400"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→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데이터의</a:t>
            </a: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수</a:t>
            </a: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를 늘려 보자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75" y="1978050"/>
            <a:ext cx="8336399" cy="19917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4" name="Google Shape;174;p25"/>
          <p:cNvCxnSpPr/>
          <p:nvPr/>
        </p:nvCxnSpPr>
        <p:spPr>
          <a:xfrm flipH="1">
            <a:off x="6058625" y="3956100"/>
            <a:ext cx="1591500" cy="225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5" name="Google Shape;175;p25"/>
          <p:cNvSpPr txBox="1"/>
          <p:nvPr/>
        </p:nvSpPr>
        <p:spPr>
          <a:xfrm>
            <a:off x="6068125" y="4158300"/>
            <a:ext cx="3156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BR R" panose="02020603020101020101" pitchFamily="18" charset="-127"/>
                <a:ea typeface="BR R" panose="02020603020101020101" pitchFamily="18" charset="-127"/>
              </a:rPr>
              <a:t>3-Layer, 100 epoch,</a:t>
            </a:r>
            <a:endParaRPr sz="13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BR R" panose="02020603020101020101" pitchFamily="18" charset="-127"/>
                <a:ea typeface="BR R" panose="02020603020101020101" pitchFamily="18" charset="-127"/>
              </a:rPr>
              <a:t>relu/softmax activation, adam optimizer</a:t>
            </a:r>
            <a:endParaRPr sz="13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BR R" panose="02020603020101020101" pitchFamily="18" charset="-127"/>
                <a:ea typeface="BR R" panose="02020603020101020101" pitchFamily="18" charset="-127"/>
              </a:rPr>
              <a:t>학습 데이터 정확도: 0.83</a:t>
            </a:r>
            <a:endParaRPr sz="13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BR R" panose="02020603020101020101" pitchFamily="18" charset="-127"/>
                <a:ea typeface="BR R" panose="02020603020101020101" pitchFamily="18" charset="-127"/>
              </a:rPr>
              <a:t>검증 데이터 정확도: 0.04</a:t>
            </a:r>
            <a:endParaRPr sz="1300"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l="30483" t="14104"/>
          <a:stretch/>
        </p:blipFill>
        <p:spPr>
          <a:xfrm>
            <a:off x="308950" y="4032300"/>
            <a:ext cx="5728051" cy="7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2차 가공 데이터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배포 데이터의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모든 성분 데이터가 동일</a:t>
            </a:r>
            <a:endParaRPr sz="1400"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실제 식물 </a:t>
            </a: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성분은 부위별, 개체별로 상이함</a:t>
            </a:r>
            <a:endParaRPr sz="1400"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이를 시뮬레이션한 데이터 세트 생성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19322"/>
          <a:stretch/>
        </p:blipFill>
        <p:spPr>
          <a:xfrm>
            <a:off x="732900" y="2258925"/>
            <a:ext cx="7017474" cy="2142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6"/>
          <p:cNvSpPr txBox="1"/>
          <p:nvPr/>
        </p:nvSpPr>
        <p:spPr>
          <a:xfrm>
            <a:off x="4695850" y="877725"/>
            <a:ext cx="34407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시뮬레이션 데이터 세트 규칙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</a:rPr>
              <a:t>1. 기존에 없던 성분(0)은 변화하지 않음</a:t>
            </a: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</a:rPr>
              <a:t>2. 성분의 총합은 유지</a:t>
            </a:r>
            <a:endParaRPr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 flipH="1">
            <a:off x="6176000" y="4400975"/>
            <a:ext cx="646500" cy="376500"/>
          </a:xfrm>
          <a:prstGeom prst="bentConnector3">
            <a:avLst>
              <a:gd name="adj1" fmla="val 4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6" name="Google Shape;186;p26"/>
          <p:cNvSpPr txBox="1"/>
          <p:nvPr/>
        </p:nvSpPr>
        <p:spPr>
          <a:xfrm>
            <a:off x="6832400" y="4413425"/>
            <a:ext cx="231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학습 데이터 정확도: 0.90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검증 데이터 정확도: 0.24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52" y="4413414"/>
            <a:ext cx="5441449" cy="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308940" y="155810"/>
            <a:ext cx="8526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ko" dirty="0">
                <a:latin typeface="KOTRA HOPE" panose="020B0600000101010101" pitchFamily="34" charset="-127"/>
                <a:ea typeface="KOTRA HOPE" panose="020B0600000101010101" pitchFamily="34" charset="-127"/>
                <a:cs typeface="KOTRA HOPE" panose="020B0600000101010101" pitchFamily="34" charset="-127"/>
              </a:rPr>
              <a:t> 동작원리</a:t>
            </a:r>
            <a:endParaRPr dirty="0">
              <a:latin typeface="KOTRA HOPE" panose="020B0600000101010101" pitchFamily="34" charset="-127"/>
              <a:ea typeface="KOTRA HOPE" panose="020B0600000101010101" pitchFamily="34" charset="-127"/>
              <a:cs typeface="KOTRA HOPE" panose="020B0600000101010101" pitchFamily="34" charset="-127"/>
            </a:endParaRPr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308372" y="864394"/>
            <a:ext cx="85272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 dirty="0">
                <a:latin typeface="BR R" panose="02020603020101020101" pitchFamily="18" charset="-127"/>
                <a:ea typeface="BR R" panose="02020603020101020101" pitchFamily="18" charset="-127"/>
              </a:rPr>
              <a:t>3차 가공 데이터</a:t>
            </a:r>
            <a:endParaRPr sz="18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동일 계열 성분</a:t>
            </a: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을 하나로 병합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latin typeface="BR R" panose="02020603020101020101" pitchFamily="18" charset="-127"/>
                <a:ea typeface="BR R" panose="02020603020101020101" pitchFamily="18" charset="-127"/>
              </a:rPr>
              <a:t>병합 시에는 병합되는 함량 값을 하나로 합산</a:t>
            </a:r>
            <a:endParaRPr sz="1400" dirty="0"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" y="1927150"/>
            <a:ext cx="3078325" cy="28455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675" y="1927162"/>
            <a:ext cx="5871275" cy="24965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6" name="Google Shape;196;p27"/>
          <p:cNvCxnSpPr/>
          <p:nvPr/>
        </p:nvCxnSpPr>
        <p:spPr>
          <a:xfrm flipH="1">
            <a:off x="6244750" y="4432625"/>
            <a:ext cx="1424700" cy="143700"/>
          </a:xfrm>
          <a:prstGeom prst="bentConnector3">
            <a:avLst>
              <a:gd name="adj1" fmla="val -632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7" name="Google Shape;197;p27"/>
          <p:cNvSpPr txBox="1"/>
          <p:nvPr/>
        </p:nvSpPr>
        <p:spPr>
          <a:xfrm>
            <a:off x="6396750" y="4555225"/>
            <a:ext cx="248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학습 데이터 정확도: 0.90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검증 데이터 정확도: 0.24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3781450" y="842225"/>
            <a:ext cx="5398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>
                <a:solidFill>
                  <a:schemeClr val="dk1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3차 가공의 정확도 향상은 없음, </a:t>
            </a:r>
            <a:r>
              <a:rPr lang="ko" b="1" dirty="0">
                <a:solidFill>
                  <a:srgbClr val="0000FF"/>
                </a:solidFill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단 loss는 감소</a:t>
            </a:r>
            <a:endParaRPr b="1" dirty="0">
              <a:solidFill>
                <a:srgbClr val="0000FF"/>
              </a:solidFill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>
                <a:latin typeface="BR R" panose="02020603020101020101" pitchFamily="18" charset="-127"/>
                <a:ea typeface="BR R" panose="02020603020101020101" pitchFamily="18" charset="-127"/>
                <a:cs typeface="KOTRA HOPE" panose="020B0600000101010101" pitchFamily="34" charset="-127"/>
              </a:rPr>
              <a:t>더 많은 실측 데이터가 있다면 정확도 향상 기대 가능 </a:t>
            </a:r>
            <a:endParaRPr dirty="0">
              <a:latin typeface="BR R" panose="02020603020101020101" pitchFamily="18" charset="-127"/>
              <a:ea typeface="BR R" panose="02020603020101020101" pitchFamily="18" charset="-127"/>
              <a:cs typeface="KOTRA HOPE" panose="020B0600000101010101" pitchFamily="34" charset="-127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50" y="4273925"/>
            <a:ext cx="5856281" cy="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제목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yptoCraft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682</Words>
  <Application>Microsoft Macintosh PowerPoint</Application>
  <PresentationFormat>화면 슬라이드 쇼(16:9)</PresentationFormat>
  <Paragraphs>141</Paragraphs>
  <Slides>18</Slides>
  <Notes>18</Notes>
  <HiddenSlides>2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BR R</vt:lpstr>
      <vt:lpstr>Arial</vt:lpstr>
      <vt:lpstr>KOTRA HOPE</vt:lpstr>
      <vt:lpstr>Malgun Gothic</vt:lpstr>
      <vt:lpstr>Simple Light</vt:lpstr>
      <vt:lpstr>제목 테마</vt:lpstr>
      <vt:lpstr>CryptoCraft 테마</vt:lpstr>
      <vt:lpstr>건강기능식품 판매자를 위한  성분 궁합 기반 제품 추천 AI</vt:lpstr>
      <vt:lpstr>PowerPoint 프레젠테이션</vt:lpstr>
      <vt:lpstr> 찰떡궁합 AI</vt:lpstr>
      <vt:lpstr> 찰떡궁합 AI</vt:lpstr>
      <vt:lpstr> 동작원리</vt:lpstr>
      <vt:lpstr> 동작원리</vt:lpstr>
      <vt:lpstr> 동작원리</vt:lpstr>
      <vt:lpstr> 동작원리</vt:lpstr>
      <vt:lpstr> 동작원리</vt:lpstr>
      <vt:lpstr> 동작원리</vt:lpstr>
      <vt:lpstr> 동작원리</vt:lpstr>
      <vt:lpstr> 시연</vt:lpstr>
      <vt:lpstr> 시연</vt:lpstr>
      <vt:lpstr> 기대효과</vt:lpstr>
      <vt:lpstr> 결론</vt:lpstr>
      <vt:lpstr>PowerPoint 프레젠테이션</vt:lpstr>
      <vt:lpstr>건강 기능 식품 판매자를 위한  성분 효능 궁합 기반의 제품 추천 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건강기능식품 판매자를 위한  성분 궁합 기반 제품 추천 AI</dc:title>
  <dc:subject/>
  <dc:creator/>
  <cp:keywords/>
  <dc:description/>
  <cp:lastModifiedBy>HDKwon</cp:lastModifiedBy>
  <cp:revision>3</cp:revision>
  <dcterms:modified xsi:type="dcterms:W3CDTF">2022-01-22T01:24:44Z</dcterms:modified>
  <cp:category/>
</cp:coreProperties>
</file>